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1" r:id="rId6"/>
    <p:sldId id="257" r:id="rId7"/>
    <p:sldId id="297" r:id="rId8"/>
    <p:sldId id="301" r:id="rId9"/>
    <p:sldId id="286" r:id="rId10"/>
    <p:sldId id="303" r:id="rId11"/>
    <p:sldId id="298" r:id="rId12"/>
    <p:sldId id="304" r:id="rId13"/>
    <p:sldId id="302" r:id="rId14"/>
    <p:sldId id="299" r:id="rId15"/>
    <p:sldId id="305" r:id="rId16"/>
    <p:sldId id="306" r:id="rId17"/>
    <p:sldId id="259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428"/>
    <a:srgbClr val="F2A969"/>
    <a:srgbClr val="FF6600"/>
    <a:srgbClr val="8C564B"/>
    <a:srgbClr val="9467BD"/>
    <a:srgbClr val="D62728"/>
    <a:srgbClr val="7F7F7F"/>
    <a:srgbClr val="595959"/>
    <a:srgbClr val="A6A6A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a\Desktop\U_Sem3_Jan22\DAB_303_MKT\Projects\Project5\Restaurant_Reviews_c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a\Desktop\U_Sem3_Jan22\DAB_303_MKT\Projects\Project5\Tweets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a\Desktop\U_Sem3_Jan22\DAB_303_MKT\Projects\Project5\Tweets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a\Desktop\U_Sem3_Jan22\DAB_303_MKT\Projects\Project5\Tweets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a\Desktop\U_Sem3_Jan22\DAB_303_MKT\Projects\Project5\Tweets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[Restaurant_Reviews_c.csv]Sheet1!PivotTable1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Resturant Reviews</a:t>
            </a:r>
          </a:p>
        </c:rich>
      </c:tx>
      <c:layout>
        <c:manualLayout>
          <c:xMode val="edge"/>
          <c:yMode val="edge"/>
          <c:x val="0.25540266841644793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tx1">
              <a:lumMod val="50000"/>
              <a:lumOff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tx1">
              <a:lumMod val="50000"/>
              <a:lumOff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tx1">
              <a:lumMod val="50000"/>
              <a:lumOff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0B-40FF-A657-A865444CA18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0B-40FF-A657-A865444CA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Sheet1!$A$4:$A$6</c:f>
              <c:strCache>
                <c:ptCount val="2"/>
                <c:pt idx="0">
                  <c:v>Not Liked</c:v>
                </c:pt>
                <c:pt idx="1">
                  <c:v>Liked</c:v>
                </c:pt>
              </c:strCache>
            </c:strRef>
          </c:cat>
          <c:val>
            <c:numRef>
              <c:f>Sheet1!$B$4:$B$6</c:f>
              <c:numCache>
                <c:formatCode>0.00%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0B-40FF-A657-A865444CA1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932852143482052"/>
          <c:y val="3.782334499854182E-2"/>
          <c:w val="0.14067147856517936"/>
          <c:h val="0.156251093613298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>
                <a:shade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0.71</c:v>
                </c:pt>
                <c:pt idx="1">
                  <c:v>0.71</c:v>
                </c:pt>
                <c:pt idx="2">
                  <c:v>0.77</c:v>
                </c:pt>
                <c:pt idx="3">
                  <c:v>0.72499999999999998</c:v>
                </c:pt>
                <c:pt idx="4">
                  <c:v>0.70499999999999996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6-401B-967E-2AB0B5466D6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ROC_AUC Score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0.71</c:v>
                </c:pt>
                <c:pt idx="1">
                  <c:v>0.7</c:v>
                </c:pt>
                <c:pt idx="2">
                  <c:v>0.76</c:v>
                </c:pt>
                <c:pt idx="3">
                  <c:v>0.72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06-401B-967E-2AB0B5466D6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TF-IDF Accuracy Score</c:v>
                </c:pt>
              </c:strCache>
            </c:strRef>
          </c:tx>
          <c:spPr>
            <a:solidFill>
              <a:schemeClr val="accent1">
                <a:tint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0.74</c:v>
                </c:pt>
                <c:pt idx="1">
                  <c:v>0.69</c:v>
                </c:pt>
                <c:pt idx="2">
                  <c:v>0.68</c:v>
                </c:pt>
                <c:pt idx="3">
                  <c:v>0.67</c:v>
                </c:pt>
                <c:pt idx="4">
                  <c:v>0.63500000000000001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BB0-46F2-A87C-A473CF0217DD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TF-IDF ROC_AUC Score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0.74</c:v>
                </c:pt>
                <c:pt idx="1">
                  <c:v>0.68</c:v>
                </c:pt>
                <c:pt idx="2">
                  <c:v>0.67</c:v>
                </c:pt>
                <c:pt idx="3">
                  <c:v>0.66</c:v>
                </c:pt>
                <c:pt idx="4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BB0-46F2-A87C-A473CF0217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4"/>
        <c:axId val="224319624"/>
        <c:axId val="224318448"/>
      </c:barChart>
      <c:lineChart>
        <c:grouping val="standar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F1 Score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>
                    <a:shade val="7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0.67</c:v>
                </c:pt>
                <c:pt idx="1">
                  <c:v>0.67</c:v>
                </c:pt>
                <c:pt idx="2">
                  <c:v>0.74</c:v>
                </c:pt>
                <c:pt idx="3">
                  <c:v>0.76700000000000002</c:v>
                </c:pt>
                <c:pt idx="4">
                  <c:v>0.61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6-401B-967E-2AB0B5466D69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TF-IDF F1 Score</c:v>
                </c:pt>
              </c:strCache>
            </c:strRef>
          </c:tx>
          <c:spPr>
            <a:ln w="28575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F7F7F"/>
              </a:solidFill>
              <a:ln w="9525">
                <a:solidFill>
                  <a:schemeClr val="accent1">
                    <a:tint val="7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0.71</c:v>
                </c:pt>
                <c:pt idx="1">
                  <c:v>0.67</c:v>
                </c:pt>
                <c:pt idx="2">
                  <c:v>0.61</c:v>
                </c:pt>
                <c:pt idx="3">
                  <c:v>0.7</c:v>
                </c:pt>
                <c:pt idx="4">
                  <c:v>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BB0-46F2-A87C-A473CF0217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4319624"/>
        <c:axId val="224318448"/>
      </c:lineChart>
      <c:catAx>
        <c:axId val="224319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318448"/>
        <c:crosses val="autoZero"/>
        <c:auto val="1"/>
        <c:lblAlgn val="ctr"/>
        <c:lblOffset val="100"/>
        <c:noMultiLvlLbl val="0"/>
      </c:catAx>
      <c:valAx>
        <c:axId val="224318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31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[Tweets2.xlsx]Airlines!PivotTable1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 of Tweets among various Airlines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Airlines!$B$3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Airlines!$A$4:$A$10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Airlines!$B$4:$B$10</c:f>
              <c:numCache>
                <c:formatCode>General</c:formatCode>
                <c:ptCount val="6"/>
                <c:pt idx="0">
                  <c:v>2759</c:v>
                </c:pt>
                <c:pt idx="1">
                  <c:v>2222</c:v>
                </c:pt>
                <c:pt idx="2">
                  <c:v>2420</c:v>
                </c:pt>
                <c:pt idx="3">
                  <c:v>3822</c:v>
                </c:pt>
                <c:pt idx="4">
                  <c:v>2913</c:v>
                </c:pt>
                <c:pt idx="5">
                  <c:v>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AA-4020-A159-DFAC3A7ACA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84655120"/>
        <c:axId val="884648048"/>
      </c:barChart>
      <c:catAx>
        <c:axId val="884655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Airlines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648048"/>
        <c:crosses val="autoZero"/>
        <c:auto val="1"/>
        <c:lblAlgn val="ctr"/>
        <c:lblOffset val="100"/>
        <c:noMultiLvlLbl val="0"/>
      </c:catAx>
      <c:valAx>
        <c:axId val="88464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Tweets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65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[Tweets2.xlsx]Sentiments!PivotTable1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</a:t>
            </a:r>
            <a:r>
              <a:rPr lang="en-US" baseline="0"/>
              <a:t> of Airline Sentiment Tweets Confidence %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3.910613951727452E-2"/>
              <c:y val="-2.9204483709839663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2830533757015017E-2"/>
              <c:y val="-8.283549252498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3.910613951727452E-2"/>
              <c:y val="-2.9204483709839663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2830533757015017E-2"/>
              <c:y val="-8.283549252498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3.910613951727452E-2"/>
              <c:y val="-2.9204483709839663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2830533757015017E-2"/>
              <c:y val="-8.283549252498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Sentiments!$B$3:$B$4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Sentiments!$A$5:$A$11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Sentiments!$B$5:$B$11</c:f>
              <c:numCache>
                <c:formatCode>General</c:formatCode>
                <c:ptCount val="6"/>
                <c:pt idx="0">
                  <c:v>1960</c:v>
                </c:pt>
                <c:pt idx="1">
                  <c:v>955</c:v>
                </c:pt>
                <c:pt idx="2">
                  <c:v>1186</c:v>
                </c:pt>
                <c:pt idx="3">
                  <c:v>2633</c:v>
                </c:pt>
                <c:pt idx="4">
                  <c:v>2263</c:v>
                </c:pt>
                <c:pt idx="5">
                  <c:v>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BB-4424-8141-63916ECA8411}"/>
            </c:ext>
          </c:extLst>
        </c:ser>
        <c:ser>
          <c:idx val="1"/>
          <c:order val="1"/>
          <c:tx>
            <c:strRef>
              <c:f>Sentiments!$C$3:$C$4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Sentiments!$A$5:$A$11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Sentiments!$C$5:$C$11</c:f>
              <c:numCache>
                <c:formatCode>General</c:formatCode>
                <c:ptCount val="6"/>
                <c:pt idx="0">
                  <c:v>463</c:v>
                </c:pt>
                <c:pt idx="1">
                  <c:v>723</c:v>
                </c:pt>
                <c:pt idx="2">
                  <c:v>664</c:v>
                </c:pt>
                <c:pt idx="3">
                  <c:v>697</c:v>
                </c:pt>
                <c:pt idx="4">
                  <c:v>381</c:v>
                </c:pt>
                <c:pt idx="5">
                  <c:v>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4DBB-4424-8141-63916ECA8411}"/>
            </c:ext>
          </c:extLst>
        </c:ser>
        <c:ser>
          <c:idx val="2"/>
          <c:order val="2"/>
          <c:tx>
            <c:strRef>
              <c:f>Sentiments!$D$3:$D$4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Sentiments!$A$5:$A$11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Sentiments!$D$5:$D$11</c:f>
              <c:numCache>
                <c:formatCode>General</c:formatCode>
                <c:ptCount val="6"/>
                <c:pt idx="0">
                  <c:v>336</c:v>
                </c:pt>
                <c:pt idx="1">
                  <c:v>544</c:v>
                </c:pt>
                <c:pt idx="2">
                  <c:v>570</c:v>
                </c:pt>
                <c:pt idx="3">
                  <c:v>492</c:v>
                </c:pt>
                <c:pt idx="4">
                  <c:v>269</c:v>
                </c:pt>
                <c:pt idx="5">
                  <c:v>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DBB-4424-8141-63916ECA84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884655120"/>
        <c:axId val="884648048"/>
      </c:barChart>
      <c:catAx>
        <c:axId val="884655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>
                    <a:solidFill>
                      <a:srgbClr val="0070C0"/>
                    </a:solidFill>
                  </a:rPr>
                  <a:t>Airline Sentiment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648048"/>
        <c:crosses val="autoZero"/>
        <c:auto val="1"/>
        <c:lblAlgn val="ctr"/>
        <c:lblOffset val="100"/>
        <c:noMultiLvlLbl val="0"/>
      </c:catAx>
      <c:valAx>
        <c:axId val="88464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>
                    <a:solidFill>
                      <a:srgbClr val="0070C0"/>
                    </a:solidFill>
                  </a:rPr>
                  <a:t>Number of Tweets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65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[Tweets2.xlsx]Negative Reasons!PivotTable1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rgbClr val="0070C0"/>
                </a:solidFill>
              </a:rPr>
              <a:t>Distribution of Tweets among Negative Reasons and Confidence%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070C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'Negative Reasons'!$B$3</c:f>
              <c:strCache>
                <c:ptCount val="1"/>
                <c:pt idx="0">
                  <c:v>Count of tweet_id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'Negative Reasons'!$A$4:$A$14</c:f>
              <c:strCache>
                <c:ptCount val="10"/>
                <c:pt idx="0">
                  <c:v>Bad Flight</c:v>
                </c:pt>
                <c:pt idx="1">
                  <c:v>Cancelled Flight</c:v>
                </c:pt>
                <c:pt idx="2">
                  <c:v>Can't Tell</c:v>
                </c:pt>
                <c:pt idx="3">
                  <c:v>Customer Service Issue</c:v>
                </c:pt>
                <c:pt idx="4">
                  <c:v>Damaged Luggage</c:v>
                </c:pt>
                <c:pt idx="5">
                  <c:v>Flight Attendant Complaints</c:v>
                </c:pt>
                <c:pt idx="6">
                  <c:v>Flight Booking Problems</c:v>
                </c:pt>
                <c:pt idx="7">
                  <c:v>Late Flight</c:v>
                </c:pt>
                <c:pt idx="8">
                  <c:v>longlines</c:v>
                </c:pt>
                <c:pt idx="9">
                  <c:v>Lost Luggage</c:v>
                </c:pt>
              </c:strCache>
            </c:strRef>
          </c:cat>
          <c:val>
            <c:numRef>
              <c:f>'Negative Reasons'!$B$4:$B$14</c:f>
              <c:numCache>
                <c:formatCode>General</c:formatCode>
                <c:ptCount val="10"/>
                <c:pt idx="0">
                  <c:v>580</c:v>
                </c:pt>
                <c:pt idx="1">
                  <c:v>847</c:v>
                </c:pt>
                <c:pt idx="2">
                  <c:v>1190</c:v>
                </c:pt>
                <c:pt idx="3">
                  <c:v>2910</c:v>
                </c:pt>
                <c:pt idx="4">
                  <c:v>74</c:v>
                </c:pt>
                <c:pt idx="5">
                  <c:v>481</c:v>
                </c:pt>
                <c:pt idx="6">
                  <c:v>529</c:v>
                </c:pt>
                <c:pt idx="7">
                  <c:v>1665</c:v>
                </c:pt>
                <c:pt idx="8">
                  <c:v>178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5A-43D2-A68D-A9FD6199C11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884655120"/>
        <c:axId val="884648048"/>
      </c:barChart>
      <c:lineChart>
        <c:grouping val="stacked"/>
        <c:varyColors val="0"/>
        <c:ser>
          <c:idx val="1"/>
          <c:order val="1"/>
          <c:tx>
            <c:strRef>
              <c:f>'Negative Reasons'!$C$3</c:f>
              <c:strCache>
                <c:ptCount val="1"/>
                <c:pt idx="0">
                  <c:v>Average of negativereason_confidence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'Negative Reasons'!$A$4:$A$14</c:f>
              <c:strCache>
                <c:ptCount val="10"/>
                <c:pt idx="0">
                  <c:v>Bad Flight</c:v>
                </c:pt>
                <c:pt idx="1">
                  <c:v>Cancelled Flight</c:v>
                </c:pt>
                <c:pt idx="2">
                  <c:v>Can't Tell</c:v>
                </c:pt>
                <c:pt idx="3">
                  <c:v>Customer Service Issue</c:v>
                </c:pt>
                <c:pt idx="4">
                  <c:v>Damaged Luggage</c:v>
                </c:pt>
                <c:pt idx="5">
                  <c:v>Flight Attendant Complaints</c:v>
                </c:pt>
                <c:pt idx="6">
                  <c:v>Flight Booking Problems</c:v>
                </c:pt>
                <c:pt idx="7">
                  <c:v>Late Flight</c:v>
                </c:pt>
                <c:pt idx="8">
                  <c:v>longlines</c:v>
                </c:pt>
                <c:pt idx="9">
                  <c:v>Lost Luggage</c:v>
                </c:pt>
              </c:strCache>
            </c:strRef>
          </c:cat>
          <c:val>
            <c:numRef>
              <c:f>'Negative Reasons'!$C$4:$C$14</c:f>
              <c:numCache>
                <c:formatCode>0.00</c:formatCode>
                <c:ptCount val="10"/>
                <c:pt idx="0">
                  <c:v>0.6317313793103444</c:v>
                </c:pt>
                <c:pt idx="1">
                  <c:v>0.78309563164108553</c:v>
                </c:pt>
                <c:pt idx="2">
                  <c:v>0.6297257983193284</c:v>
                </c:pt>
                <c:pt idx="3">
                  <c:v>0.78005432989690648</c:v>
                </c:pt>
                <c:pt idx="4">
                  <c:v>0.73343243243243239</c:v>
                </c:pt>
                <c:pt idx="5">
                  <c:v>0.65963929313929315</c:v>
                </c:pt>
                <c:pt idx="6">
                  <c:v>0.60679659735349745</c:v>
                </c:pt>
                <c:pt idx="7">
                  <c:v>0.76890672672672633</c:v>
                </c:pt>
                <c:pt idx="8">
                  <c:v>0.59407584269662939</c:v>
                </c:pt>
                <c:pt idx="9">
                  <c:v>0.81301850828729294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5A-43D2-A68D-A9FD6199C1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21541568"/>
        <c:axId val="1021547392"/>
      </c:lineChart>
      <c:catAx>
        <c:axId val="884655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 b="1">
                    <a:solidFill>
                      <a:srgbClr val="0070C0"/>
                    </a:solidFill>
                  </a:rPr>
                  <a:t>Negative Reasons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648048"/>
        <c:crosses val="autoZero"/>
        <c:auto val="1"/>
        <c:lblAlgn val="ctr"/>
        <c:lblOffset val="100"/>
        <c:noMultiLvlLbl val="0"/>
      </c:catAx>
      <c:valAx>
        <c:axId val="88464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>
                    <a:solidFill>
                      <a:srgbClr val="0070C0"/>
                    </a:solidFill>
                  </a:rPr>
                  <a:t>Number of Tweets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655120"/>
        <c:crosses val="autoZero"/>
        <c:crossBetween val="between"/>
      </c:valAx>
      <c:valAx>
        <c:axId val="10215473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 b="1">
                    <a:solidFill>
                      <a:schemeClr val="accent2"/>
                    </a:solidFill>
                  </a:rPr>
                  <a:t>Confiidence%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541568"/>
        <c:crosses val="max"/>
        <c:crossBetween val="between"/>
      </c:valAx>
      <c:catAx>
        <c:axId val="10215415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215473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>
                <a:shade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0.91</c:v>
                </c:pt>
                <c:pt idx="1">
                  <c:v>0.84</c:v>
                </c:pt>
                <c:pt idx="2">
                  <c:v>0.91</c:v>
                </c:pt>
                <c:pt idx="3">
                  <c:v>0.57999999999999996</c:v>
                </c:pt>
                <c:pt idx="4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6-401B-967E-2AB0B5466D6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ROC_AUC Score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0.93</c:v>
                </c:pt>
                <c:pt idx="1">
                  <c:v>0.78</c:v>
                </c:pt>
                <c:pt idx="2">
                  <c:v>0.94</c:v>
                </c:pt>
                <c:pt idx="3">
                  <c:v>0.66</c:v>
                </c:pt>
                <c:pt idx="4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06-401B-967E-2AB0B5466D6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TF-IDF Accuracy Score</c:v>
                </c:pt>
              </c:strCache>
            </c:strRef>
          </c:tx>
          <c:spPr>
            <a:solidFill>
              <a:schemeClr val="accent1">
                <a:tint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0.9</c:v>
                </c:pt>
                <c:pt idx="1">
                  <c:v>0.85</c:v>
                </c:pt>
                <c:pt idx="2">
                  <c:v>0.91</c:v>
                </c:pt>
                <c:pt idx="3">
                  <c:v>0.54</c:v>
                </c:pt>
                <c:pt idx="4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BB0-46F2-A87C-A473CF0217DD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TF-IDF ROC_AUC Score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0.94</c:v>
                </c:pt>
                <c:pt idx="1">
                  <c:v>0.76</c:v>
                </c:pt>
                <c:pt idx="2">
                  <c:v>0.94</c:v>
                </c:pt>
                <c:pt idx="3">
                  <c:v>0.66</c:v>
                </c:pt>
                <c:pt idx="4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BB0-46F2-A87C-A473CF0217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4"/>
        <c:axId val="224319624"/>
        <c:axId val="224318448"/>
      </c:barChart>
      <c:lineChart>
        <c:grouping val="standar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F1 Score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>
                    <a:shade val="7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0.75</c:v>
                </c:pt>
                <c:pt idx="1">
                  <c:v>0.63</c:v>
                </c:pt>
                <c:pt idx="2">
                  <c:v>0.76</c:v>
                </c:pt>
                <c:pt idx="3">
                  <c:v>0.43</c:v>
                </c:pt>
                <c:pt idx="4">
                  <c:v>0.63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6-401B-967E-2AB0B5466D69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TF-IDF F1 Score</c:v>
                </c:pt>
              </c:strCache>
            </c:strRef>
          </c:tx>
          <c:spPr>
            <a:ln w="28575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F7F7F"/>
              </a:solidFill>
              <a:ln w="9525">
                <a:solidFill>
                  <a:schemeClr val="accent1">
                    <a:tint val="7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Random Forest</c:v>
                </c:pt>
                <c:pt idx="1">
                  <c:v>Decision Tree</c:v>
                </c:pt>
                <c:pt idx="2">
                  <c:v>Support Vector Machine (SVM)</c:v>
                </c:pt>
                <c:pt idx="3">
                  <c:v>Naïve Bayes Model</c:v>
                </c:pt>
                <c:pt idx="4">
                  <c:v>K-Nearest Neighbors (KNN)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0.74</c:v>
                </c:pt>
                <c:pt idx="1">
                  <c:v>0.62</c:v>
                </c:pt>
                <c:pt idx="2">
                  <c:v>0.75</c:v>
                </c:pt>
                <c:pt idx="3">
                  <c:v>0.43</c:v>
                </c:pt>
                <c:pt idx="4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BB0-46F2-A87C-A473CF0217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4319624"/>
        <c:axId val="224318448"/>
      </c:lineChart>
      <c:catAx>
        <c:axId val="224319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318448"/>
        <c:crosses val="autoZero"/>
        <c:auto val="1"/>
        <c:lblAlgn val="ctr"/>
        <c:lblOffset val="100"/>
        <c:noMultiLvlLbl val="0"/>
      </c:catAx>
      <c:valAx>
        <c:axId val="224318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31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[Tweets2.xlsx]Sentiments!PivotTable1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</a:t>
            </a:r>
            <a:r>
              <a:rPr lang="en-US" baseline="0"/>
              <a:t> of Airline Sentiment among airlines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3.910613951727452E-2"/>
              <c:y val="-2.9204483709839663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2830533757015017E-2"/>
              <c:y val="-8.28354925249873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Sentiments!$B$3:$B$4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2A96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Sentiments!$A$5:$A$11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Sentiments!$B$5:$B$11</c:f>
              <c:numCache>
                <c:formatCode>General</c:formatCode>
                <c:ptCount val="6"/>
                <c:pt idx="0">
                  <c:v>1960</c:v>
                </c:pt>
                <c:pt idx="1">
                  <c:v>955</c:v>
                </c:pt>
                <c:pt idx="2">
                  <c:v>1186</c:v>
                </c:pt>
                <c:pt idx="3">
                  <c:v>2633</c:v>
                </c:pt>
                <c:pt idx="4">
                  <c:v>2263</c:v>
                </c:pt>
                <c:pt idx="5">
                  <c:v>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F7-408A-B6E2-60ED43E0DBC0}"/>
            </c:ext>
          </c:extLst>
        </c:ser>
        <c:ser>
          <c:idx val="1"/>
          <c:order val="1"/>
          <c:tx>
            <c:strRef>
              <c:f>Sentiments!$C$3:$C$4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Sentiments!$A$5:$A$11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Sentiments!$C$5:$C$11</c:f>
              <c:numCache>
                <c:formatCode>General</c:formatCode>
                <c:ptCount val="6"/>
                <c:pt idx="0">
                  <c:v>463</c:v>
                </c:pt>
                <c:pt idx="1">
                  <c:v>723</c:v>
                </c:pt>
                <c:pt idx="2">
                  <c:v>664</c:v>
                </c:pt>
                <c:pt idx="3">
                  <c:v>697</c:v>
                </c:pt>
                <c:pt idx="4">
                  <c:v>381</c:v>
                </c:pt>
                <c:pt idx="5">
                  <c:v>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F7-408A-B6E2-60ED43E0DBC0}"/>
            </c:ext>
          </c:extLst>
        </c:ser>
        <c:ser>
          <c:idx val="2"/>
          <c:order val="2"/>
          <c:tx>
            <c:strRef>
              <c:f>Sentiments!$D$3:$D$4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Sentiments!$A$5:$A$11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Sentiments!$D$5:$D$11</c:f>
              <c:numCache>
                <c:formatCode>General</c:formatCode>
                <c:ptCount val="6"/>
                <c:pt idx="0">
                  <c:v>336</c:v>
                </c:pt>
                <c:pt idx="1">
                  <c:v>544</c:v>
                </c:pt>
                <c:pt idx="2">
                  <c:v>570</c:v>
                </c:pt>
                <c:pt idx="3">
                  <c:v>492</c:v>
                </c:pt>
                <c:pt idx="4">
                  <c:v>269</c:v>
                </c:pt>
                <c:pt idx="5">
                  <c:v>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F7-408A-B6E2-60ED43E0DB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884655120"/>
        <c:axId val="884648048"/>
      </c:barChart>
      <c:catAx>
        <c:axId val="884655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>
                    <a:solidFill>
                      <a:srgbClr val="0070C0"/>
                    </a:solidFill>
                  </a:rPr>
                  <a:t>Airlines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648048"/>
        <c:crosses val="autoZero"/>
        <c:auto val="1"/>
        <c:lblAlgn val="ctr"/>
        <c:lblOffset val="100"/>
        <c:noMultiLvlLbl val="0"/>
      </c:catAx>
      <c:valAx>
        <c:axId val="88464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>
                    <a:solidFill>
                      <a:srgbClr val="0070C0"/>
                    </a:solidFill>
                  </a:rPr>
                  <a:t>Number of Tweets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655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53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76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83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66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02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 descr="group of employees collabor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Sentiment Analysis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S2_Group2_Project 5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9C7C4B-5AF9-4660-96BD-936F745C7B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93807" y="4849706"/>
            <a:ext cx="1649339" cy="10874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81063" y="767238"/>
            <a:ext cx="6650991" cy="4658216"/>
          </a:xfrm>
        </p:spPr>
        <p:txBody>
          <a:bodyPr/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7 Columns have Missing Data 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2 Relevant columns, text and Sentiment</a:t>
            </a:r>
          </a:p>
          <a:p>
            <a:pPr lvl="1"/>
            <a:r>
              <a:rPr lang="en-US" dirty="0">
                <a:solidFill>
                  <a:srgbClr val="ED8428"/>
                </a:solidFill>
              </a:rPr>
              <a:t>Remove</a:t>
            </a:r>
            <a:r>
              <a:rPr lang="en-US" dirty="0"/>
              <a:t> neutral sentiments : 11541 Records remaining</a:t>
            </a:r>
          </a:p>
          <a:p>
            <a:pPr lvl="1"/>
            <a:r>
              <a:rPr lang="en-US" dirty="0"/>
              <a:t>Remove Punctuation, numbers, and STOPWORDSs</a:t>
            </a:r>
          </a:p>
          <a:p>
            <a:pPr lvl="1"/>
            <a:r>
              <a:rPr lang="en-US" dirty="0"/>
              <a:t>Tokenize, perform Stemming</a:t>
            </a:r>
          </a:p>
          <a:p>
            <a:r>
              <a:rPr lang="en-US" dirty="0"/>
              <a:t>Create Corpus – Bag of Words Model</a:t>
            </a:r>
          </a:p>
          <a:p>
            <a:r>
              <a:rPr lang="en-US" dirty="0"/>
              <a:t>Highest Frequency of 2499 is for word “Zone “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</a:p>
        </p:txBody>
      </p:sp>
      <p:grpSp>
        <p:nvGrpSpPr>
          <p:cNvPr id="16" name="Group 40" descr="binoculars icon"/>
          <p:cNvGrpSpPr>
            <a:grpSpLocks noChangeAspect="1"/>
          </p:cNvGrpSpPr>
          <p:nvPr/>
        </p:nvGrpSpPr>
        <p:grpSpPr bwMode="auto">
          <a:xfrm>
            <a:off x="9732829" y="4495737"/>
            <a:ext cx="2193312" cy="2028940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40" descr="binoculars icon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545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3DB9-F973-42C4-A25E-EE566C8C3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83" y="457806"/>
            <a:ext cx="11029616" cy="988332"/>
          </a:xfrm>
        </p:spPr>
        <p:txBody>
          <a:bodyPr/>
          <a:lstStyle/>
          <a:p>
            <a:r>
              <a:rPr lang="en-CA" cap="none" dirty="0"/>
              <a:t>Word Cloud Made of  Tokens From Tweets</a:t>
            </a:r>
            <a:endParaRPr lang="en-GB" cap="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AD687-A5AD-4A65-A7DA-198C6B7B83E6}"/>
              </a:ext>
            </a:extLst>
          </p:cNvPr>
          <p:cNvSpPr txBox="1"/>
          <p:nvPr/>
        </p:nvSpPr>
        <p:spPr>
          <a:xfrm>
            <a:off x="6027544" y="1666854"/>
            <a:ext cx="1127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From text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BE1A4-AE7C-4868-9F67-7EF8BF82B540}"/>
              </a:ext>
            </a:extLst>
          </p:cNvPr>
          <p:cNvSpPr txBox="1"/>
          <p:nvPr/>
        </p:nvSpPr>
        <p:spPr>
          <a:xfrm>
            <a:off x="710086" y="549588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From Tokenizer's Limited </a:t>
            </a:r>
            <a:br>
              <a:rPr lang="en-CA" dirty="0">
                <a:solidFill>
                  <a:schemeClr val="accent1"/>
                </a:solidFill>
              </a:rPr>
            </a:br>
            <a:r>
              <a:rPr lang="en-CA" dirty="0">
                <a:solidFill>
                  <a:schemeClr val="accent1"/>
                </a:solidFill>
              </a:rPr>
              <a:t>Feature Names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76DF88-BDA5-42DD-9413-48DB58BE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9107"/>
            <a:ext cx="5937952" cy="318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307330-801F-4939-982F-76E47CC8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79" y="2039107"/>
            <a:ext cx="5448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2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>
            <a:extLst>
              <a:ext uri="{FF2B5EF4-FFF2-40B4-BE49-F238E27FC236}">
                <a16:creationId xmlns:a16="http://schemas.microsoft.com/office/drawing/2014/main" id="{106EFBC6-0C27-4EB4-B801-D4A57F64C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648" y="3325670"/>
            <a:ext cx="2841410" cy="19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941F76-4BA7-4056-AFCB-84F9678CA34A}"/>
              </a:ext>
            </a:extLst>
          </p:cNvPr>
          <p:cNvSpPr txBox="1">
            <a:spLocks/>
          </p:cNvSpPr>
          <p:nvPr/>
        </p:nvSpPr>
        <p:spPr>
          <a:xfrm>
            <a:off x="394903" y="515847"/>
            <a:ext cx="11029616" cy="988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Models - </a:t>
            </a:r>
            <a:r>
              <a:rPr lang="en-US" dirty="0">
                <a:solidFill>
                  <a:srgbClr val="ED8428"/>
                </a:solidFill>
              </a:rPr>
              <a:t>TWEETS</a:t>
            </a:r>
            <a:r>
              <a:rPr lang="en-US" dirty="0"/>
              <a:t> ROC_AUC Curve </a:t>
            </a:r>
            <a:r>
              <a:rPr lang="en-US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8030262-7FB8-4D9E-A4D0-4E1CAC80C51A}"/>
              </a:ext>
            </a:extLst>
          </p:cNvPr>
          <p:cNvSpPr txBox="1">
            <a:spLocks/>
          </p:cNvSpPr>
          <p:nvPr/>
        </p:nvSpPr>
        <p:spPr>
          <a:xfrm rot="16200000">
            <a:off x="-687837" y="2053726"/>
            <a:ext cx="1959429" cy="3560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Simple Bag of Words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FA4CE0-2B55-4C4D-9C66-B223FDA41563}"/>
              </a:ext>
            </a:extLst>
          </p:cNvPr>
          <p:cNvSpPr txBox="1">
            <a:spLocks/>
          </p:cNvSpPr>
          <p:nvPr/>
        </p:nvSpPr>
        <p:spPr>
          <a:xfrm rot="16200000">
            <a:off x="-215271" y="3997379"/>
            <a:ext cx="1131638" cy="3560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TF – IDF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4DDB10-E6DC-4B2B-BC22-11E87F45D223}"/>
              </a:ext>
            </a:extLst>
          </p:cNvPr>
          <p:cNvSpPr txBox="1">
            <a:spLocks/>
          </p:cNvSpPr>
          <p:nvPr/>
        </p:nvSpPr>
        <p:spPr>
          <a:xfrm>
            <a:off x="750960" y="1010013"/>
            <a:ext cx="10914085" cy="3560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Naïve Bayes Model                     KNN                                         SVC                                            Decision Tree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0B2EF7-45B7-4A1E-87B1-736114AD947B}"/>
              </a:ext>
            </a:extLst>
          </p:cNvPr>
          <p:cNvSpPr txBox="1">
            <a:spLocks/>
          </p:cNvSpPr>
          <p:nvPr/>
        </p:nvSpPr>
        <p:spPr>
          <a:xfrm>
            <a:off x="1989784" y="5324191"/>
            <a:ext cx="1483089" cy="3560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6FF17B0-9752-4720-92FE-80992D4F15F7}"/>
              </a:ext>
            </a:extLst>
          </p:cNvPr>
          <p:cNvSpPr txBox="1">
            <a:spLocks/>
          </p:cNvSpPr>
          <p:nvPr/>
        </p:nvSpPr>
        <p:spPr>
          <a:xfrm>
            <a:off x="2314501" y="5847987"/>
            <a:ext cx="1158372" cy="14684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Simple Bag of Words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D7141B0-8763-4987-8556-424E951E8BE1}"/>
              </a:ext>
            </a:extLst>
          </p:cNvPr>
          <p:cNvSpPr txBox="1">
            <a:spLocks/>
          </p:cNvSpPr>
          <p:nvPr/>
        </p:nvSpPr>
        <p:spPr>
          <a:xfrm>
            <a:off x="8256621" y="5994835"/>
            <a:ext cx="1131638" cy="3560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TF – IDF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F9542-2A48-4F7A-A87B-02AEEC58699F}"/>
              </a:ext>
            </a:extLst>
          </p:cNvPr>
          <p:cNvCxnSpPr>
            <a:cxnSpLocks/>
          </p:cNvCxnSpPr>
          <p:nvPr/>
        </p:nvCxnSpPr>
        <p:spPr>
          <a:xfrm>
            <a:off x="11399515" y="3699668"/>
            <a:ext cx="0" cy="56581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D4E07929-0CC6-460E-8E69-3153D918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24" y="1366069"/>
            <a:ext cx="2658193" cy="18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677348C-DEB9-418D-8A3D-C5331B077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533" y="1337079"/>
            <a:ext cx="2780601" cy="188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BF9E6B9-DC50-4FEF-A165-8B3710962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682" y="1317430"/>
            <a:ext cx="2850230" cy="193461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D3003ACC-069F-4729-9B8B-F212C43C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551" y="1323613"/>
            <a:ext cx="2841410" cy="19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6383C0B2-EF14-48FB-B44D-C7ADF61ED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33" y="5324191"/>
            <a:ext cx="2224799" cy="1510097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2977E22B-5205-4736-B3B4-BABF9136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439" y="5269088"/>
            <a:ext cx="2387162" cy="1620301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E5EABC-3F7F-47D9-B095-DECEFD866D01}"/>
              </a:ext>
            </a:extLst>
          </p:cNvPr>
          <p:cNvCxnSpPr>
            <a:cxnSpLocks/>
          </p:cNvCxnSpPr>
          <p:nvPr/>
        </p:nvCxnSpPr>
        <p:spPr>
          <a:xfrm flipV="1">
            <a:off x="7797474" y="5513419"/>
            <a:ext cx="0" cy="56581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7184" name="Picture 16">
            <a:extLst>
              <a:ext uri="{FF2B5EF4-FFF2-40B4-BE49-F238E27FC236}">
                <a16:creationId xmlns:a16="http://schemas.microsoft.com/office/drawing/2014/main" id="{AFBD442C-02A0-45B0-9523-76CA746D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142" y="3297563"/>
            <a:ext cx="2841409" cy="19286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95E7AAD4-E680-4562-9241-905CEC415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18" y="3374507"/>
            <a:ext cx="2651330" cy="179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76A847-2FCE-4746-8B03-CEB0837D458D}"/>
              </a:ext>
            </a:extLst>
          </p:cNvPr>
          <p:cNvCxnSpPr>
            <a:cxnSpLocks/>
          </p:cNvCxnSpPr>
          <p:nvPr/>
        </p:nvCxnSpPr>
        <p:spPr>
          <a:xfrm flipV="1">
            <a:off x="5617692" y="3699668"/>
            <a:ext cx="0" cy="56581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7188" name="Picture 20">
            <a:extLst>
              <a:ext uri="{FF2B5EF4-FFF2-40B4-BE49-F238E27FC236}">
                <a16:creationId xmlns:a16="http://schemas.microsoft.com/office/drawing/2014/main" id="{5DA1CC67-1974-4587-B5D3-8F51AE228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76" y="3275603"/>
            <a:ext cx="2651330" cy="179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BDE19938-9902-4B17-AAF1-B1FB3B50AFEB}"/>
              </a:ext>
            </a:extLst>
          </p:cNvPr>
          <p:cNvSpPr txBox="1">
            <a:spLocks/>
          </p:cNvSpPr>
          <p:nvPr/>
        </p:nvSpPr>
        <p:spPr>
          <a:xfrm>
            <a:off x="9515021" y="5722449"/>
            <a:ext cx="2115126" cy="633412"/>
          </a:xfrm>
          <a:prstGeom prst="borderCallout1">
            <a:avLst>
              <a:gd name="adj1" fmla="val 295"/>
              <a:gd name="adj2" fmla="val -3282"/>
              <a:gd name="adj3" fmla="val -29306"/>
              <a:gd name="adj4" fmla="val -63446"/>
            </a:avLst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SVM and Random Forest model have the very close and have the highest score.</a:t>
            </a:r>
            <a:endParaRPr lang="en-US" dirty="0">
              <a:solidFill>
                <a:srgbClr val="ED8428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202A3A-77B6-4F22-9873-45E786DCCFBF}"/>
              </a:ext>
            </a:extLst>
          </p:cNvPr>
          <p:cNvCxnSpPr>
            <a:cxnSpLocks/>
          </p:cNvCxnSpPr>
          <p:nvPr/>
        </p:nvCxnSpPr>
        <p:spPr>
          <a:xfrm flipH="1" flipV="1">
            <a:off x="8920648" y="3429000"/>
            <a:ext cx="540024" cy="229212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1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76" y="166687"/>
            <a:ext cx="11029616" cy="988332"/>
          </a:xfrm>
        </p:spPr>
        <p:txBody>
          <a:bodyPr/>
          <a:lstStyle/>
          <a:p>
            <a:r>
              <a:rPr lang="en-US" dirty="0"/>
              <a:t>Machine Leaning Models </a:t>
            </a:r>
            <a:r>
              <a:rPr lang="en-US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4294967295"/>
          </p:nvPr>
        </p:nvSpPr>
        <p:spPr>
          <a:xfrm>
            <a:off x="5449456" y="1133157"/>
            <a:ext cx="2115126" cy="633412"/>
          </a:xfrm>
          <a:prstGeom prst="borderCallout1">
            <a:avLst>
              <a:gd name="adj1" fmla="val 111117"/>
              <a:gd name="adj2" fmla="val 33400"/>
              <a:gd name="adj3" fmla="val 252126"/>
              <a:gd name="adj4" fmla="val 32623"/>
            </a:avLst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SVM</a:t>
            </a:r>
            <a:r>
              <a:rPr lang="en-US" dirty="0"/>
              <a:t> best with simple BOW and TF-IDF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Accuracy 91%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ROC_AUC 94%. </a:t>
            </a:r>
          </a:p>
        </p:txBody>
      </p:sp>
      <p:graphicFrame>
        <p:nvGraphicFramePr>
          <p:cNvPr id="3" name="Chart 2" descr="line chart">
            <a:extLst>
              <a:ext uri="{FF2B5EF4-FFF2-40B4-BE49-F238E27FC236}">
                <a16:creationId xmlns:a16="http://schemas.microsoft.com/office/drawing/2014/main" id="{F2E9A1B9-1C34-49FB-BC8B-631A4B3753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7947915"/>
              </p:ext>
            </p:extLst>
          </p:nvPr>
        </p:nvGraphicFramePr>
        <p:xfrm>
          <a:off x="184728" y="1786585"/>
          <a:ext cx="12007272" cy="5000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5679471-485B-411F-AAAD-D159FC806F8D}"/>
              </a:ext>
            </a:extLst>
          </p:cNvPr>
          <p:cNvSpPr txBox="1">
            <a:spLocks/>
          </p:cNvSpPr>
          <p:nvPr/>
        </p:nvSpPr>
        <p:spPr>
          <a:xfrm>
            <a:off x="9906002" y="2268652"/>
            <a:ext cx="2115126" cy="565286"/>
          </a:xfrm>
          <a:prstGeom prst="borderCallout1">
            <a:avLst>
              <a:gd name="adj1" fmla="val 108201"/>
              <a:gd name="adj2" fmla="val 23792"/>
              <a:gd name="adj3" fmla="val 154427"/>
              <a:gd name="adj4" fmla="val -151220"/>
            </a:avLst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Performance of all models is mostly similar in simple BOW and TF-IDF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A9A230-B6C5-4B26-9D4F-C4B5E1E2EE14}"/>
              </a:ext>
            </a:extLst>
          </p:cNvPr>
          <p:cNvCxnSpPr>
            <a:cxnSpLocks/>
          </p:cNvCxnSpPr>
          <p:nvPr/>
        </p:nvCxnSpPr>
        <p:spPr>
          <a:xfrm flipH="1">
            <a:off x="8885382" y="2900218"/>
            <a:ext cx="1441623" cy="24014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9CDD55-0B7B-48F3-889D-38E005C55FEF}"/>
              </a:ext>
            </a:extLst>
          </p:cNvPr>
          <p:cNvCxnSpPr>
            <a:cxnSpLocks/>
          </p:cNvCxnSpPr>
          <p:nvPr/>
        </p:nvCxnSpPr>
        <p:spPr>
          <a:xfrm>
            <a:off x="10464800" y="2900218"/>
            <a:ext cx="591127" cy="24014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BE1332-2C89-4FBE-9E1F-51BFB0D846C6}"/>
              </a:ext>
            </a:extLst>
          </p:cNvPr>
          <p:cNvCxnSpPr>
            <a:cxnSpLocks/>
          </p:cNvCxnSpPr>
          <p:nvPr/>
        </p:nvCxnSpPr>
        <p:spPr>
          <a:xfrm flipH="1">
            <a:off x="4414984" y="2900218"/>
            <a:ext cx="5912021" cy="24014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35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looking at tablet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37508" y="414002"/>
            <a:ext cx="6650991" cy="699407"/>
          </a:xfrm>
        </p:spPr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42741" y="1113409"/>
            <a:ext cx="6650991" cy="4205188"/>
          </a:xfrm>
        </p:spPr>
        <p:txBody>
          <a:bodyPr/>
          <a:lstStyle/>
          <a:p>
            <a:r>
              <a:rPr lang="en-US" sz="1800" dirty="0"/>
              <a:t>Models are 94% accurate . Sentiment Analysis suggests that tweets are </a:t>
            </a:r>
            <a:r>
              <a:rPr lang="en-US" sz="1800" dirty="0">
                <a:solidFill>
                  <a:srgbClr val="ED8428"/>
                </a:solidFill>
              </a:rPr>
              <a:t>majorly negative</a:t>
            </a:r>
            <a:r>
              <a:rPr lang="en-US" sz="1800" dirty="0"/>
              <a:t>.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75%</a:t>
            </a:r>
            <a:r>
              <a:rPr lang="en-US" sz="1800" dirty="0"/>
              <a:t> of the tweets of every airlines is negative except Virgin America.</a:t>
            </a:r>
          </a:p>
          <a:p>
            <a:r>
              <a:rPr lang="en-US" sz="1800" dirty="0"/>
              <a:t>Conduct Fish-Bone analysis with team to establish reasons and target those areas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2B4D03E-1556-4FD9-B514-83D3F751D4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4653360"/>
              </p:ext>
            </p:extLst>
          </p:nvPr>
        </p:nvGraphicFramePr>
        <p:xfrm>
          <a:off x="4527258" y="2738181"/>
          <a:ext cx="7027433" cy="42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ubtitle 22">
            <a:extLst>
              <a:ext uri="{FF2B5EF4-FFF2-40B4-BE49-F238E27FC236}">
                <a16:creationId xmlns:a16="http://schemas.microsoft.com/office/drawing/2014/main" id="{DD252D4D-435D-4E8E-9A2B-9FAF6FCE4401}"/>
              </a:ext>
            </a:extLst>
          </p:cNvPr>
          <p:cNvSpPr txBox="1">
            <a:spLocks/>
          </p:cNvSpPr>
          <p:nvPr/>
        </p:nvSpPr>
        <p:spPr>
          <a:xfrm>
            <a:off x="1796651" y="3803343"/>
            <a:ext cx="3592736" cy="27107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</a:p>
          <a:p>
            <a:r>
              <a:rPr lang="en-US" sz="2600" b="1" spc="-100" dirty="0">
                <a:solidFill>
                  <a:schemeClr val="bg1"/>
                </a:solidFill>
                <a:latin typeface="-apple-system"/>
              </a:rPr>
              <a:t>Group S2 - 2 </a:t>
            </a:r>
          </a:p>
          <a:p>
            <a:pPr algn="just"/>
            <a:r>
              <a:rPr lang="en-US" sz="1500" spc="140" dirty="0">
                <a:solidFill>
                  <a:schemeClr val="bg1"/>
                </a:solidFill>
                <a:latin typeface="-apple-system"/>
                <a:cs typeface="Dubai Medium" panose="020B0603030403030204" pitchFamily="34" charset="-78"/>
              </a:rPr>
              <a:t>Alfred George, </a:t>
            </a:r>
          </a:p>
          <a:p>
            <a:pPr algn="just"/>
            <a:r>
              <a:rPr lang="en-US" sz="1500" spc="140" dirty="0">
                <a:solidFill>
                  <a:schemeClr val="bg1"/>
                </a:solidFill>
                <a:latin typeface="-apple-system"/>
                <a:cs typeface="Dubai Medium" panose="020B0603030403030204" pitchFamily="34" charset="-78"/>
              </a:rPr>
              <a:t>Deepa Taneja Chawla,</a:t>
            </a:r>
          </a:p>
          <a:p>
            <a:pPr algn="just"/>
            <a:r>
              <a:rPr lang="en-US" sz="1500" spc="140" dirty="0" err="1">
                <a:solidFill>
                  <a:schemeClr val="bg1"/>
                </a:solidFill>
                <a:latin typeface="-apple-system"/>
                <a:cs typeface="Dubai Medium" panose="020B0603030403030204" pitchFamily="34" charset="-78"/>
              </a:rPr>
              <a:t>Nikulkumar</a:t>
            </a:r>
            <a:r>
              <a:rPr lang="en-US" sz="1500" spc="140" dirty="0">
                <a:solidFill>
                  <a:schemeClr val="bg1"/>
                </a:solidFill>
                <a:latin typeface="-apple-system"/>
                <a:cs typeface="Dubai Medium" panose="020B0603030403030204" pitchFamily="34" charset="-78"/>
              </a:rPr>
              <a:t> </a:t>
            </a:r>
            <a:r>
              <a:rPr lang="en-US" sz="1500" spc="140" dirty="0" err="1">
                <a:solidFill>
                  <a:schemeClr val="bg1"/>
                </a:solidFill>
                <a:latin typeface="-apple-system"/>
                <a:cs typeface="Dubai Medium" panose="020B0603030403030204" pitchFamily="34" charset="-78"/>
              </a:rPr>
              <a:t>Devataja</a:t>
            </a:r>
            <a:r>
              <a:rPr lang="en-US" sz="1500" spc="140" dirty="0">
                <a:solidFill>
                  <a:schemeClr val="bg1"/>
                </a:solidFill>
                <a:latin typeface="-apple-system"/>
                <a:cs typeface="Dubai Medium" panose="020B0603030403030204" pitchFamily="34" charset="-78"/>
              </a:rPr>
              <a:t>, </a:t>
            </a:r>
          </a:p>
          <a:p>
            <a:pPr algn="just"/>
            <a:r>
              <a:rPr lang="en-US" sz="1500" spc="140" dirty="0" err="1">
                <a:solidFill>
                  <a:schemeClr val="bg1"/>
                </a:solidFill>
                <a:latin typeface="-apple-system"/>
                <a:cs typeface="Dubai Medium" panose="020B0603030403030204" pitchFamily="34" charset="-78"/>
              </a:rPr>
              <a:t>Prathap</a:t>
            </a:r>
            <a:r>
              <a:rPr lang="en-US" sz="1500" spc="140" dirty="0">
                <a:solidFill>
                  <a:schemeClr val="bg1"/>
                </a:solidFill>
                <a:latin typeface="-apple-system"/>
                <a:cs typeface="Dubai Medium" panose="020B0603030403030204" pitchFamily="34" charset="-78"/>
              </a:rPr>
              <a:t> David Carlo, </a:t>
            </a:r>
          </a:p>
          <a:p>
            <a:pPr algn="just"/>
            <a:r>
              <a:rPr lang="en-US" sz="1500" spc="140" dirty="0">
                <a:solidFill>
                  <a:schemeClr val="bg1"/>
                </a:solidFill>
                <a:latin typeface="-apple-system"/>
                <a:cs typeface="Dubai Medium" panose="020B0603030403030204" pitchFamily="34" charset="-78"/>
              </a:rPr>
              <a:t>Rajesh </a:t>
            </a:r>
            <a:r>
              <a:rPr lang="en-US" sz="1500" spc="140" dirty="0" err="1">
                <a:solidFill>
                  <a:schemeClr val="bg1"/>
                </a:solidFill>
                <a:latin typeface="-apple-system"/>
                <a:cs typeface="Dubai Medium" panose="020B0603030403030204" pitchFamily="34" charset="-78"/>
              </a:rPr>
              <a:t>Gandham</a:t>
            </a:r>
            <a:endParaRPr lang="en-US" sz="1500" spc="140" dirty="0">
              <a:solidFill>
                <a:schemeClr val="bg1"/>
              </a:solidFill>
              <a:latin typeface="-apple-system"/>
              <a:cs typeface="Dubai Medium" panose="020B0603030403030204" pitchFamily="34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0166" y="112137"/>
            <a:ext cx="1869224" cy="8065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Data Overview</a:t>
            </a:r>
          </a:p>
          <a:p>
            <a:pPr marL="744538" indent="-304800"/>
            <a:r>
              <a:rPr lang="en-US" sz="1200" dirty="0"/>
              <a:t>Restaurant Reviews</a:t>
            </a:r>
          </a:p>
          <a:p>
            <a:pPr marL="744538" indent="-304800"/>
            <a:r>
              <a:rPr lang="en-US" sz="1200" dirty="0"/>
              <a:t>Liked Proposition</a:t>
            </a:r>
          </a:p>
          <a:p>
            <a:pPr marL="744538" indent="-304800"/>
            <a:r>
              <a:rPr lang="en-US" sz="1200" dirty="0"/>
              <a:t>Tweets Review</a:t>
            </a:r>
          </a:p>
          <a:p>
            <a:pPr marL="744538" indent="-304800"/>
            <a:r>
              <a:rPr lang="en-US" sz="1200" dirty="0"/>
              <a:t>EDA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Text Processing</a:t>
            </a:r>
          </a:p>
          <a:p>
            <a:pPr marL="744538" indent="-304800"/>
            <a:r>
              <a:rPr lang="en-US" sz="1200" dirty="0"/>
              <a:t>Cleaning</a:t>
            </a:r>
          </a:p>
          <a:p>
            <a:pPr marL="744538" indent="-304800"/>
            <a:r>
              <a:rPr lang="en-US" sz="1200" dirty="0"/>
              <a:t>Pre-Processing</a:t>
            </a:r>
          </a:p>
          <a:p>
            <a:pPr marL="744538" indent="-304800"/>
            <a:r>
              <a:rPr lang="en-US" sz="1200" dirty="0"/>
              <a:t>Feature Extraction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ML Models</a:t>
            </a:r>
          </a:p>
          <a:p>
            <a:pPr marL="744538" indent="-304800">
              <a:tabLst>
                <a:tab pos="627063" algn="l"/>
              </a:tabLst>
            </a:pPr>
            <a:r>
              <a:rPr lang="en-US" sz="1200" dirty="0"/>
              <a:t>Naïve Bayes Model</a:t>
            </a:r>
          </a:p>
          <a:p>
            <a:pPr marL="744538" indent="-304800">
              <a:tabLst>
                <a:tab pos="627063" algn="l"/>
              </a:tabLst>
            </a:pPr>
            <a:r>
              <a:rPr lang="en-US" sz="1200" dirty="0"/>
              <a:t>KNN Model</a:t>
            </a:r>
          </a:p>
          <a:p>
            <a:pPr marL="744538" indent="-304800">
              <a:tabLst>
                <a:tab pos="627063" algn="l"/>
              </a:tabLst>
            </a:pPr>
            <a:r>
              <a:rPr lang="en-US" sz="1200" dirty="0"/>
              <a:t>SVM Model</a:t>
            </a:r>
          </a:p>
          <a:p>
            <a:pPr marL="744538" indent="-304800">
              <a:tabLst>
                <a:tab pos="627063" algn="l"/>
              </a:tabLst>
            </a:pPr>
            <a:r>
              <a:rPr lang="en-US" sz="1200" dirty="0"/>
              <a:t>Decision Tree Model</a:t>
            </a:r>
          </a:p>
          <a:p>
            <a:pPr marL="744538" indent="-304800">
              <a:tabLst>
                <a:tab pos="627063" algn="l"/>
              </a:tabLst>
            </a:pPr>
            <a:r>
              <a:rPr lang="en-US" sz="1200" dirty="0"/>
              <a:t>Random Forest Model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Take Aways</a:t>
            </a:r>
          </a:p>
          <a:p>
            <a:pPr marL="744538" indent="-304800"/>
            <a:r>
              <a:rPr lang="en-US" sz="1400" dirty="0"/>
              <a:t>Performance</a:t>
            </a:r>
          </a:p>
          <a:p>
            <a:pPr marL="744538" indent="-304800"/>
            <a:r>
              <a:rPr lang="en-US" sz="1400" dirty="0"/>
              <a:t>Up Next</a:t>
            </a:r>
          </a:p>
        </p:txBody>
      </p:sp>
      <p:grpSp>
        <p:nvGrpSpPr>
          <p:cNvPr id="6" name="Group 89" descr="checkmark icon with pencil"/>
          <p:cNvGrpSpPr>
            <a:grpSpLocks noChangeAspect="1"/>
          </p:cNvGrpSpPr>
          <p:nvPr/>
        </p:nvGrpSpPr>
        <p:grpSpPr bwMode="auto">
          <a:xfrm>
            <a:off x="5519544" y="4811025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40" descr="binoculars "/>
          <p:cNvGrpSpPr>
            <a:grpSpLocks noChangeAspect="1"/>
          </p:cNvGrpSpPr>
          <p:nvPr/>
        </p:nvGrpSpPr>
        <p:grpSpPr bwMode="auto">
          <a:xfrm>
            <a:off x="5548664" y="703566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Freeform 5" descr="arrows icon"/>
          <p:cNvSpPr>
            <a:spLocks noChangeAspect="1" noEditPoints="1"/>
          </p:cNvSpPr>
          <p:nvPr/>
        </p:nvSpPr>
        <p:spPr bwMode="auto">
          <a:xfrm>
            <a:off x="5532462" y="2193913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7" name="Group 60" descr="up trending graph icon"/>
          <p:cNvGrpSpPr>
            <a:grpSpLocks noChangeAspect="1"/>
          </p:cNvGrpSpPr>
          <p:nvPr/>
        </p:nvGrpSpPr>
        <p:grpSpPr bwMode="auto">
          <a:xfrm>
            <a:off x="5516603" y="3424065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65216B4-1D8E-4719-A34D-ECC69360E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3" r="12843"/>
          <a:stretch/>
        </p:blipFill>
        <p:spPr bwMode="auto">
          <a:xfrm>
            <a:off x="153824" y="3191642"/>
            <a:ext cx="3993534" cy="315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35E07E7-FB63-4900-A5F2-4D82AAE03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78" y="673395"/>
            <a:ext cx="3822774" cy="23350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95136" y="1615766"/>
            <a:ext cx="6650991" cy="4951630"/>
          </a:xfrm>
        </p:spPr>
        <p:txBody>
          <a:bodyPr/>
          <a:lstStyle/>
          <a:p>
            <a:r>
              <a:rPr lang="en-US" dirty="0"/>
              <a:t>Two Columns : Review and Liked </a:t>
            </a:r>
          </a:p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Convert in lower case</a:t>
            </a:r>
          </a:p>
          <a:p>
            <a:pPr lvl="1"/>
            <a:r>
              <a:rPr lang="en-US" dirty="0"/>
              <a:t>Remove Punctuation, numbers, and STOPWORDS</a:t>
            </a:r>
          </a:p>
          <a:p>
            <a:pPr lvl="1"/>
            <a:r>
              <a:rPr lang="en-US" dirty="0"/>
              <a:t>Tokenize, perform Stemming</a:t>
            </a:r>
          </a:p>
          <a:p>
            <a:r>
              <a:rPr lang="en-US" dirty="0"/>
              <a:t>Create Corpus – Bag of Words Model</a:t>
            </a:r>
          </a:p>
          <a:p>
            <a:r>
              <a:rPr lang="en-US" dirty="0"/>
              <a:t>Highest Frequency of 1190 is for word “ZERO “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Reviews</a:t>
            </a:r>
          </a:p>
        </p:txBody>
      </p:sp>
      <p:grpSp>
        <p:nvGrpSpPr>
          <p:cNvPr id="16" name="Group 40" descr="binoculars icon"/>
          <p:cNvGrpSpPr>
            <a:grpSpLocks noChangeAspect="1"/>
          </p:cNvGrpSpPr>
          <p:nvPr/>
        </p:nvGrpSpPr>
        <p:grpSpPr bwMode="auto">
          <a:xfrm>
            <a:off x="10078045" y="4846941"/>
            <a:ext cx="1859835" cy="1720455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40" descr="binoculars icon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B31A957-4D60-45F6-BEF3-745108B665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810183"/>
              </p:ext>
            </p:extLst>
          </p:nvPr>
        </p:nvGraphicFramePr>
        <p:xfrm>
          <a:off x="8103469" y="71464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4D063BD-6CD5-477F-B9EB-58BAA612A32D}"/>
              </a:ext>
            </a:extLst>
          </p:cNvPr>
          <p:cNvSpPr txBox="1"/>
          <p:nvPr/>
        </p:nvSpPr>
        <p:spPr>
          <a:xfrm>
            <a:off x="4195136" y="1716911"/>
            <a:ext cx="457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Balanced Data (1000 Records) 50% Liked </a:t>
            </a:r>
          </a:p>
        </p:txBody>
      </p: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3DB9-F973-42C4-A25E-EE566C8C3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83" y="457806"/>
            <a:ext cx="11029616" cy="988332"/>
          </a:xfrm>
        </p:spPr>
        <p:txBody>
          <a:bodyPr/>
          <a:lstStyle/>
          <a:p>
            <a:r>
              <a:rPr lang="en-CA" cap="none" dirty="0"/>
              <a:t>Word Cloud Made of  Tokens From REVIEWS</a:t>
            </a:r>
            <a:endParaRPr lang="en-GB" cap="non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92D50-B369-4521-BE18-D055C7651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947" y="2001247"/>
            <a:ext cx="5824532" cy="43989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7C0649-FD41-4056-8D54-C889D6B1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3" y="1717990"/>
            <a:ext cx="2649196" cy="20007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16A090D-DE87-4ED5-A08E-393DAB86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544" y="4457202"/>
            <a:ext cx="2901751" cy="21915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AD687-A5AD-4A65-A7DA-198C6B7B83E6}"/>
              </a:ext>
            </a:extLst>
          </p:cNvPr>
          <p:cNvSpPr txBox="1"/>
          <p:nvPr/>
        </p:nvSpPr>
        <p:spPr>
          <a:xfrm>
            <a:off x="5371763" y="1631915"/>
            <a:ext cx="144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From Corpus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BE1A4-AE7C-4868-9F67-7EF8BF82B540}"/>
              </a:ext>
            </a:extLst>
          </p:cNvPr>
          <p:cNvSpPr txBox="1"/>
          <p:nvPr/>
        </p:nvSpPr>
        <p:spPr>
          <a:xfrm>
            <a:off x="344942" y="3810871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From Tokenizer's Limited </a:t>
            </a:r>
            <a:br>
              <a:rPr lang="en-CA" dirty="0">
                <a:solidFill>
                  <a:schemeClr val="accent1"/>
                </a:solidFill>
              </a:rPr>
            </a:br>
            <a:r>
              <a:rPr lang="en-CA" dirty="0">
                <a:solidFill>
                  <a:schemeClr val="accent1"/>
                </a:solidFill>
              </a:rPr>
              <a:t>Feature Names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13648-A24D-4CB1-801D-F5DDD2F38279}"/>
              </a:ext>
            </a:extLst>
          </p:cNvPr>
          <p:cNvSpPr txBox="1"/>
          <p:nvPr/>
        </p:nvSpPr>
        <p:spPr>
          <a:xfrm>
            <a:off x="9428361" y="3718781"/>
            <a:ext cx="201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From Tokenizer’s all</a:t>
            </a:r>
            <a:br>
              <a:rPr lang="en-CA" dirty="0">
                <a:solidFill>
                  <a:schemeClr val="accent1"/>
                </a:solidFill>
              </a:rPr>
            </a:br>
            <a:r>
              <a:rPr lang="en-CA" dirty="0">
                <a:solidFill>
                  <a:schemeClr val="accent1"/>
                </a:solidFill>
              </a:rPr>
              <a:t>Feature Names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088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65E2CDC-FC5F-47E1-BBB1-392B2546E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9" y="1408588"/>
            <a:ext cx="2664577" cy="18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1564666-9752-4EF9-9B38-B50585F18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976" y="1390039"/>
            <a:ext cx="2789572" cy="189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2E11624-F767-4EBD-AAAA-852AD2F8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48" y="1390040"/>
            <a:ext cx="2886791" cy="19594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D7022D7-23C5-4BF7-91FD-F35253C5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468" y="1390038"/>
            <a:ext cx="2664578" cy="18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E2577A7-D722-417A-A3FF-A17151F0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645" y="5347904"/>
            <a:ext cx="2224798" cy="151009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00DEC3C8-51A9-4D68-913F-C6463D6B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462" y="5347904"/>
            <a:ext cx="2224798" cy="151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606A566-348A-441E-846A-656473CE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374" y="3365475"/>
            <a:ext cx="2560766" cy="193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67DC255-7427-47CD-938E-D8C99F8B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24" y="3412754"/>
            <a:ext cx="2841410" cy="19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43E6B36B-904A-401A-AC1E-292F8162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41" y="3366809"/>
            <a:ext cx="2761007" cy="187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1B3F1B99-0DA7-487B-94B6-99903245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7" y="3380266"/>
            <a:ext cx="2761008" cy="187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F941F76-4BA7-4056-AFCB-84F9678CA34A}"/>
              </a:ext>
            </a:extLst>
          </p:cNvPr>
          <p:cNvSpPr txBox="1">
            <a:spLocks/>
          </p:cNvSpPr>
          <p:nvPr/>
        </p:nvSpPr>
        <p:spPr>
          <a:xfrm>
            <a:off x="394903" y="515847"/>
            <a:ext cx="11029616" cy="988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Machine Leaning Models ROC_AUC Curve </a:t>
            </a:r>
            <a:r>
              <a:rPr lang="en-US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8030262-7FB8-4D9E-A4D0-4E1CAC80C51A}"/>
              </a:ext>
            </a:extLst>
          </p:cNvPr>
          <p:cNvSpPr txBox="1">
            <a:spLocks/>
          </p:cNvSpPr>
          <p:nvPr/>
        </p:nvSpPr>
        <p:spPr>
          <a:xfrm rot="16200000">
            <a:off x="-687837" y="2053726"/>
            <a:ext cx="1959429" cy="3560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Simple Bag of Words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FA4CE0-2B55-4C4D-9C66-B223FDA41563}"/>
              </a:ext>
            </a:extLst>
          </p:cNvPr>
          <p:cNvSpPr txBox="1">
            <a:spLocks/>
          </p:cNvSpPr>
          <p:nvPr/>
        </p:nvSpPr>
        <p:spPr>
          <a:xfrm rot="16200000">
            <a:off x="-215271" y="3997379"/>
            <a:ext cx="1131638" cy="3560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TF – IDF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4DDB10-E6DC-4B2B-BC22-11E87F45D223}"/>
              </a:ext>
            </a:extLst>
          </p:cNvPr>
          <p:cNvSpPr txBox="1">
            <a:spLocks/>
          </p:cNvSpPr>
          <p:nvPr/>
        </p:nvSpPr>
        <p:spPr>
          <a:xfrm>
            <a:off x="750960" y="1010013"/>
            <a:ext cx="10914085" cy="3560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Naïve Bayes Model                     KNN                                         SVC                                            Decision Tree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0B2EF7-45B7-4A1E-87B1-736114AD947B}"/>
              </a:ext>
            </a:extLst>
          </p:cNvPr>
          <p:cNvSpPr txBox="1">
            <a:spLocks/>
          </p:cNvSpPr>
          <p:nvPr/>
        </p:nvSpPr>
        <p:spPr>
          <a:xfrm>
            <a:off x="1989784" y="5324191"/>
            <a:ext cx="1483089" cy="3560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6FF17B0-9752-4720-92FE-80992D4F15F7}"/>
              </a:ext>
            </a:extLst>
          </p:cNvPr>
          <p:cNvSpPr txBox="1">
            <a:spLocks/>
          </p:cNvSpPr>
          <p:nvPr/>
        </p:nvSpPr>
        <p:spPr>
          <a:xfrm>
            <a:off x="2314501" y="5847987"/>
            <a:ext cx="1158372" cy="14684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Simple Bag of Words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D7141B0-8763-4987-8556-424E951E8BE1}"/>
              </a:ext>
            </a:extLst>
          </p:cNvPr>
          <p:cNvSpPr txBox="1">
            <a:spLocks/>
          </p:cNvSpPr>
          <p:nvPr/>
        </p:nvSpPr>
        <p:spPr>
          <a:xfrm>
            <a:off x="8354829" y="6164125"/>
            <a:ext cx="1131638" cy="3560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</a:rPr>
              <a:t>TF – IDF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B19B6F-0F49-46A9-9AC7-000B31FA133E}"/>
              </a:ext>
            </a:extLst>
          </p:cNvPr>
          <p:cNvCxnSpPr>
            <a:cxnSpLocks/>
          </p:cNvCxnSpPr>
          <p:nvPr/>
        </p:nvCxnSpPr>
        <p:spPr>
          <a:xfrm flipV="1">
            <a:off x="2731328" y="3609588"/>
            <a:ext cx="0" cy="56581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C0105A-C28A-429B-B1A5-8694CBAD25EF}"/>
              </a:ext>
            </a:extLst>
          </p:cNvPr>
          <p:cNvCxnSpPr>
            <a:cxnSpLocks/>
          </p:cNvCxnSpPr>
          <p:nvPr/>
        </p:nvCxnSpPr>
        <p:spPr>
          <a:xfrm>
            <a:off x="5763439" y="3767480"/>
            <a:ext cx="0" cy="56581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DC3C05-F0E0-4058-B7D7-D6D9EF3AF1C7}"/>
              </a:ext>
            </a:extLst>
          </p:cNvPr>
          <p:cNvCxnSpPr>
            <a:cxnSpLocks/>
          </p:cNvCxnSpPr>
          <p:nvPr/>
        </p:nvCxnSpPr>
        <p:spPr>
          <a:xfrm>
            <a:off x="8606378" y="3767480"/>
            <a:ext cx="0" cy="56581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F9542-2A48-4F7A-A87B-02AEEC58699F}"/>
              </a:ext>
            </a:extLst>
          </p:cNvPr>
          <p:cNvCxnSpPr>
            <a:cxnSpLocks/>
          </p:cNvCxnSpPr>
          <p:nvPr/>
        </p:nvCxnSpPr>
        <p:spPr>
          <a:xfrm>
            <a:off x="11399515" y="3699668"/>
            <a:ext cx="0" cy="56581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85F94-4F64-4E7C-B2B2-A8E1C9EAA12A}"/>
              </a:ext>
            </a:extLst>
          </p:cNvPr>
          <p:cNvCxnSpPr>
            <a:cxnSpLocks/>
          </p:cNvCxnSpPr>
          <p:nvPr/>
        </p:nvCxnSpPr>
        <p:spPr>
          <a:xfrm>
            <a:off x="7715069" y="5598306"/>
            <a:ext cx="0" cy="56581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EF2808D-4818-4DF9-B273-E5A813A8394A}"/>
              </a:ext>
            </a:extLst>
          </p:cNvPr>
          <p:cNvSpPr txBox="1">
            <a:spLocks/>
          </p:cNvSpPr>
          <p:nvPr/>
        </p:nvSpPr>
        <p:spPr>
          <a:xfrm>
            <a:off x="311635" y="5721127"/>
            <a:ext cx="1498692" cy="799053"/>
          </a:xfrm>
          <a:prstGeom prst="borderCallout1">
            <a:avLst>
              <a:gd name="adj1" fmla="val -18662"/>
              <a:gd name="adj2" fmla="val 11129"/>
              <a:gd name="adj3" fmla="val -71593"/>
              <a:gd name="adj4" fmla="val 29130"/>
            </a:avLst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ROC curve area decreased for every model after</a:t>
            </a:r>
            <a:r>
              <a:rPr lang="en-US" dirty="0">
                <a:solidFill>
                  <a:schemeClr val="tx1"/>
                </a:solidFill>
              </a:rPr>
              <a:t> TF-IDF except the </a:t>
            </a:r>
            <a:r>
              <a:rPr lang="en-US" dirty="0">
                <a:solidFill>
                  <a:srgbClr val="ED8428"/>
                </a:solidFill>
              </a:rPr>
              <a:t>Naïve Bayes Model 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B3C3C8C-0844-42D0-B9ED-A896258CB46C}"/>
              </a:ext>
            </a:extLst>
          </p:cNvPr>
          <p:cNvSpPr txBox="1">
            <a:spLocks/>
          </p:cNvSpPr>
          <p:nvPr/>
        </p:nvSpPr>
        <p:spPr>
          <a:xfrm>
            <a:off x="9515021" y="5722449"/>
            <a:ext cx="2115126" cy="633412"/>
          </a:xfrm>
          <a:prstGeom prst="borderCallout1">
            <a:avLst>
              <a:gd name="adj1" fmla="val 295"/>
              <a:gd name="adj2" fmla="val -3282"/>
              <a:gd name="adj3" fmla="val -29306"/>
              <a:gd name="adj4" fmla="val -63446"/>
            </a:avLst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SVM and Random Forest model have the very close and have the highest score, they also had similar decrease after TF-IDF</a:t>
            </a:r>
            <a:endParaRPr lang="en-US" dirty="0">
              <a:solidFill>
                <a:srgbClr val="ED8428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2388E4-9089-4248-84EE-37EF57445591}"/>
              </a:ext>
            </a:extLst>
          </p:cNvPr>
          <p:cNvCxnSpPr>
            <a:cxnSpLocks/>
          </p:cNvCxnSpPr>
          <p:nvPr/>
        </p:nvCxnSpPr>
        <p:spPr>
          <a:xfrm flipH="1" flipV="1">
            <a:off x="8920648" y="3429000"/>
            <a:ext cx="540024" cy="229212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55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76" y="166687"/>
            <a:ext cx="11029616" cy="988332"/>
          </a:xfrm>
        </p:spPr>
        <p:txBody>
          <a:bodyPr/>
          <a:lstStyle/>
          <a:p>
            <a:r>
              <a:rPr lang="en-US" dirty="0"/>
              <a:t>Machine Leaning Models </a:t>
            </a:r>
            <a:r>
              <a:rPr lang="en-US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4294967295"/>
          </p:nvPr>
        </p:nvSpPr>
        <p:spPr>
          <a:xfrm>
            <a:off x="5449456" y="1133157"/>
            <a:ext cx="2115126" cy="633412"/>
          </a:xfrm>
          <a:prstGeom prst="borderCallout1">
            <a:avLst>
              <a:gd name="adj1" fmla="val 111117"/>
              <a:gd name="adj2" fmla="val 33400"/>
              <a:gd name="adj3" fmla="val 252126"/>
              <a:gd name="adj4" fmla="val 32623"/>
            </a:avLst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SVM</a:t>
            </a:r>
            <a:r>
              <a:rPr lang="en-US" dirty="0"/>
              <a:t> best with simple BOW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Accuracy 77% 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ROC_AUC 74%</a:t>
            </a:r>
          </a:p>
        </p:txBody>
      </p:sp>
      <p:graphicFrame>
        <p:nvGraphicFramePr>
          <p:cNvPr id="3" name="Chart 2" descr="line chart">
            <a:extLst>
              <a:ext uri="{FF2B5EF4-FFF2-40B4-BE49-F238E27FC236}">
                <a16:creationId xmlns:a16="http://schemas.microsoft.com/office/drawing/2014/main" id="{F2E9A1B9-1C34-49FB-BC8B-631A4B3753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736096"/>
              </p:ext>
            </p:extLst>
          </p:nvPr>
        </p:nvGraphicFramePr>
        <p:xfrm>
          <a:off x="184728" y="1786585"/>
          <a:ext cx="12007272" cy="5000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94673-2A3E-4C34-9DD0-F841C7DCC591}"/>
              </a:ext>
            </a:extLst>
          </p:cNvPr>
          <p:cNvSpPr txBox="1">
            <a:spLocks/>
          </p:cNvSpPr>
          <p:nvPr/>
        </p:nvSpPr>
        <p:spPr>
          <a:xfrm>
            <a:off x="671258" y="1180830"/>
            <a:ext cx="2115126" cy="633412"/>
          </a:xfrm>
          <a:prstGeom prst="borderCallout1">
            <a:avLst>
              <a:gd name="adj1" fmla="val 109659"/>
              <a:gd name="adj2" fmla="val 25976"/>
              <a:gd name="adj3" fmla="val 279831"/>
              <a:gd name="adj4" fmla="val 68431"/>
            </a:avLst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Random Forest </a:t>
            </a:r>
            <a:r>
              <a:rPr lang="en-US" dirty="0"/>
              <a:t>best </a:t>
            </a:r>
            <a:r>
              <a:rPr lang="en-US" dirty="0">
                <a:solidFill>
                  <a:schemeClr val="tx1"/>
                </a:solidFill>
              </a:rPr>
              <a:t>with TF-IDF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Accuracy 74%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ROC_AUC 74%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5679471-485B-411F-AAAD-D159FC806F8D}"/>
              </a:ext>
            </a:extLst>
          </p:cNvPr>
          <p:cNvSpPr txBox="1">
            <a:spLocks/>
          </p:cNvSpPr>
          <p:nvPr/>
        </p:nvSpPr>
        <p:spPr>
          <a:xfrm>
            <a:off x="9906002" y="2268652"/>
            <a:ext cx="2115126" cy="565286"/>
          </a:xfrm>
          <a:prstGeom prst="borderCallout1">
            <a:avLst>
              <a:gd name="adj1" fmla="val 108201"/>
              <a:gd name="adj2" fmla="val 23792"/>
              <a:gd name="adj3" fmla="val 154427"/>
              <a:gd name="adj4" fmla="val -151220"/>
            </a:avLst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Performance of all models decreased from simple BOW to TF-IDF except Random Forest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A9A230-B6C5-4B26-9D4F-C4B5E1E2EE14}"/>
              </a:ext>
            </a:extLst>
          </p:cNvPr>
          <p:cNvCxnSpPr>
            <a:cxnSpLocks/>
          </p:cNvCxnSpPr>
          <p:nvPr/>
        </p:nvCxnSpPr>
        <p:spPr>
          <a:xfrm flipH="1">
            <a:off x="8885382" y="2900218"/>
            <a:ext cx="1441623" cy="24014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29CDD55-0B7B-48F3-889D-38E005C55FEF}"/>
              </a:ext>
            </a:extLst>
          </p:cNvPr>
          <p:cNvCxnSpPr>
            <a:cxnSpLocks/>
          </p:cNvCxnSpPr>
          <p:nvPr/>
        </p:nvCxnSpPr>
        <p:spPr>
          <a:xfrm>
            <a:off x="10464800" y="2900218"/>
            <a:ext cx="591127" cy="24014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BE1332-2C89-4FBE-9E1F-51BFB0D846C6}"/>
              </a:ext>
            </a:extLst>
          </p:cNvPr>
          <p:cNvCxnSpPr>
            <a:cxnSpLocks/>
          </p:cNvCxnSpPr>
          <p:nvPr/>
        </p:nvCxnSpPr>
        <p:spPr>
          <a:xfrm flipH="1">
            <a:off x="4414984" y="2900218"/>
            <a:ext cx="5912021" cy="24014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58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81061" y="619777"/>
            <a:ext cx="6650991" cy="1189295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United </a:t>
            </a:r>
            <a:r>
              <a:rPr lang="en-US" dirty="0">
                <a:solidFill>
                  <a:schemeClr val="tx1"/>
                </a:solidFill>
              </a:rPr>
              <a:t>airlines had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maximum </a:t>
            </a:r>
            <a:r>
              <a:rPr lang="en-US" dirty="0">
                <a:solidFill>
                  <a:schemeClr val="tx1"/>
                </a:solidFill>
              </a:rPr>
              <a:t>tweets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7425" y="3160173"/>
            <a:ext cx="3031852" cy="1722419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Tweets</a:t>
            </a:r>
            <a:br>
              <a:rPr lang="en-US" dirty="0"/>
            </a:br>
            <a:br>
              <a:rPr lang="en-US" dirty="0"/>
            </a:br>
            <a:r>
              <a:rPr lang="en-US" sz="1800" dirty="0">
                <a:solidFill>
                  <a:srgbClr val="ED8428"/>
                </a:solidFill>
              </a:rPr>
              <a:t>Sentiments: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r>
              <a:rPr lang="en-US" sz="1800" dirty="0"/>
              <a:t> Columns 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14640</a:t>
            </a:r>
            <a:r>
              <a:rPr lang="en-US" sz="1800" dirty="0"/>
              <a:t> Records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16" name="Group 40" descr="binoculars icon"/>
          <p:cNvGrpSpPr>
            <a:grpSpLocks noChangeAspect="1"/>
          </p:cNvGrpSpPr>
          <p:nvPr/>
        </p:nvGrpSpPr>
        <p:grpSpPr bwMode="auto">
          <a:xfrm>
            <a:off x="10832052" y="5627791"/>
            <a:ext cx="1099223" cy="1016845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40" descr="binoculars icon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BBFF697B-4585-494A-97F0-A98E875B26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661127"/>
              </p:ext>
            </p:extLst>
          </p:nvPr>
        </p:nvGraphicFramePr>
        <p:xfrm>
          <a:off x="4048191" y="2435998"/>
          <a:ext cx="6819901" cy="3986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DC5E0E9D-A10F-4105-9C74-CDBBD8AF2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56" y="730136"/>
            <a:ext cx="2790432" cy="215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1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81061" y="619777"/>
            <a:ext cx="6650991" cy="1189295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62.7% </a:t>
            </a:r>
            <a:r>
              <a:rPr lang="en-US" dirty="0">
                <a:solidFill>
                  <a:schemeClr val="tx1"/>
                </a:solidFill>
              </a:rPr>
              <a:t>of the tweets are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negative </a:t>
            </a:r>
            <a:r>
              <a:rPr lang="en-US" dirty="0">
                <a:solidFill>
                  <a:schemeClr val="tx1"/>
                </a:solidFill>
              </a:rPr>
              <a:t>tweets and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confidence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is 93%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7425" y="3160173"/>
            <a:ext cx="3031852" cy="1722419"/>
          </a:xfrm>
        </p:spPr>
        <p:txBody>
          <a:bodyPr>
            <a:normAutofit/>
          </a:bodyPr>
          <a:lstStyle/>
          <a:p>
            <a:r>
              <a:rPr lang="en-US" sz="3100" dirty="0"/>
              <a:t>Tweets</a:t>
            </a:r>
            <a:br>
              <a:rPr lang="en-US" dirty="0"/>
            </a:br>
            <a:br>
              <a:rPr lang="en-US" sz="1800" dirty="0"/>
            </a:br>
            <a:endParaRPr lang="en-US" sz="1800" dirty="0"/>
          </a:p>
        </p:txBody>
      </p:sp>
      <p:grpSp>
        <p:nvGrpSpPr>
          <p:cNvPr id="16" name="Group 40" descr="binoculars icon"/>
          <p:cNvGrpSpPr>
            <a:grpSpLocks noChangeAspect="1"/>
          </p:cNvGrpSpPr>
          <p:nvPr/>
        </p:nvGrpSpPr>
        <p:grpSpPr bwMode="auto">
          <a:xfrm>
            <a:off x="10832052" y="5627791"/>
            <a:ext cx="1099223" cy="1016845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40" descr="binoculars icon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D2B4D03E-1556-4FD9-B514-83D3F751D4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183264"/>
              </p:ext>
            </p:extLst>
          </p:nvPr>
        </p:nvGraphicFramePr>
        <p:xfrm>
          <a:off x="4343767" y="2406141"/>
          <a:ext cx="6819901" cy="3986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4" name="Picture 4">
            <a:extLst>
              <a:ext uri="{FF2B5EF4-FFF2-40B4-BE49-F238E27FC236}">
                <a16:creationId xmlns:a16="http://schemas.microsoft.com/office/drawing/2014/main" id="{8D21A047-ECF6-4979-93FB-FAEDFCC2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961" y="619777"/>
            <a:ext cx="2235359" cy="19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523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5A1E609-C905-40D6-BF0B-9CC4CBD1CD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043963"/>
              </p:ext>
            </p:extLst>
          </p:nvPr>
        </p:nvGraphicFramePr>
        <p:xfrm>
          <a:off x="508001" y="761307"/>
          <a:ext cx="10871200" cy="4494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640C066-87AD-4B08-8096-68E8438E2D13}"/>
              </a:ext>
            </a:extLst>
          </p:cNvPr>
          <p:cNvSpPr txBox="1">
            <a:spLocks/>
          </p:cNvSpPr>
          <p:nvPr/>
        </p:nvSpPr>
        <p:spPr>
          <a:xfrm>
            <a:off x="5172364" y="2463192"/>
            <a:ext cx="1847272" cy="520153"/>
          </a:xfrm>
          <a:prstGeom prst="borderCallout1">
            <a:avLst>
              <a:gd name="adj1" fmla="val 35291"/>
              <a:gd name="adj2" fmla="val -2787"/>
              <a:gd name="adj3" fmla="val 32762"/>
              <a:gd name="adj4" fmla="val -24687"/>
            </a:avLst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lIns="91440" tIns="45720" rIns="91440" bIns="45720" rtlCol="0" anchor="ctr">
            <a:normAutofit fontScale="5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>
                <a:solidFill>
                  <a:srgbClr val="ED8428"/>
                </a:solidFill>
              </a:rPr>
              <a:t>Customer Service </a:t>
            </a:r>
            <a:r>
              <a:rPr lang="en-US" dirty="0"/>
              <a:t>is among the highest reasons for negative tweets with high confidence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6807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Product summary presentation</Template>
  <TotalTime>302</TotalTime>
  <Words>546</Words>
  <Application>Microsoft Office PowerPoint</Application>
  <PresentationFormat>Widescreen</PresentationFormat>
  <Paragraphs>111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Gill Sans MT</vt:lpstr>
      <vt:lpstr>Wingdings 2</vt:lpstr>
      <vt:lpstr>DividendVTI</vt:lpstr>
      <vt:lpstr>Sentiment Analysis</vt:lpstr>
      <vt:lpstr>Agenda</vt:lpstr>
      <vt:lpstr>Restaurant Reviews</vt:lpstr>
      <vt:lpstr>Word Cloud Made of  Tokens From REVIEWS</vt:lpstr>
      <vt:lpstr>PowerPoint Presentation</vt:lpstr>
      <vt:lpstr>Machine Leaning Models Performance</vt:lpstr>
      <vt:lpstr>Tweets  Sentiments: 15 Columns  14640 Records </vt:lpstr>
      <vt:lpstr>Tweets  </vt:lpstr>
      <vt:lpstr>PowerPoint Presentation</vt:lpstr>
      <vt:lpstr>Tweets</vt:lpstr>
      <vt:lpstr>Word Cloud Made of  Tokens From Tweets</vt:lpstr>
      <vt:lpstr>PowerPoint Presentation</vt:lpstr>
      <vt:lpstr>Machine Leaning Models Performance</vt:lpstr>
      <vt:lpstr>Take AWAY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Deepa T Chawla</dc:creator>
  <cp:lastModifiedBy>Deepa T Chawla</cp:lastModifiedBy>
  <cp:revision>4</cp:revision>
  <dcterms:created xsi:type="dcterms:W3CDTF">2022-04-11T12:39:01Z</dcterms:created>
  <dcterms:modified xsi:type="dcterms:W3CDTF">2022-04-11T17:42:25Z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